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78" r:id="rId5"/>
    <p:sldId id="260" r:id="rId6"/>
    <p:sldId id="263" r:id="rId7"/>
    <p:sldId id="279" r:id="rId8"/>
    <p:sldId id="280" r:id="rId9"/>
    <p:sldId id="269" r:id="rId10"/>
    <p:sldId id="277" r:id="rId11"/>
    <p:sldId id="273" r:id="rId12"/>
    <p:sldId id="272" r:id="rId13"/>
    <p:sldId id="283" r:id="rId14"/>
    <p:sldId id="281" r:id="rId15"/>
    <p:sldId id="282" r:id="rId16"/>
    <p:sldId id="284" r:id="rId17"/>
    <p:sldId id="285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9059-3BF9-4EB2-9FC0-66FEF1063B2B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DBC-2B3D-4DDB-87B7-FCA5C3A28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856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9059-3BF9-4EB2-9FC0-66FEF1063B2B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DBC-2B3D-4DDB-87B7-FCA5C3A28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406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9059-3BF9-4EB2-9FC0-66FEF1063B2B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DBC-2B3D-4DDB-87B7-FCA5C3A28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528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9059-3BF9-4EB2-9FC0-66FEF1063B2B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DBC-2B3D-4DDB-87B7-FCA5C3A28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853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9059-3BF9-4EB2-9FC0-66FEF1063B2B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DBC-2B3D-4DDB-87B7-FCA5C3A28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824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9059-3BF9-4EB2-9FC0-66FEF1063B2B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DBC-2B3D-4DDB-87B7-FCA5C3A28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891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9059-3BF9-4EB2-9FC0-66FEF1063B2B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DBC-2B3D-4DDB-87B7-FCA5C3A28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412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9059-3BF9-4EB2-9FC0-66FEF1063B2B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DBC-2B3D-4DDB-87B7-FCA5C3A28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725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9059-3BF9-4EB2-9FC0-66FEF1063B2B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DBC-2B3D-4DDB-87B7-FCA5C3A28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584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9059-3BF9-4EB2-9FC0-66FEF1063B2B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DBC-2B3D-4DDB-87B7-FCA5C3A28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742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F9059-3BF9-4EB2-9FC0-66FEF1063B2B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DBC-2B3D-4DDB-87B7-FCA5C3A28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563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F9059-3BF9-4EB2-9FC0-66FEF1063B2B}" type="datetimeFigureOut">
              <a:rPr lang="ru-RU" smtClean="0"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17DBC-2B3D-4DDB-87B7-FCA5C3A280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772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Скачать обои Занавес, сцена, портьера, красный, штора - карт…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332656"/>
            <a:ext cx="49502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Творческий </a:t>
            </a:r>
            <a:r>
              <a:rPr lang="ru-RU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</a:p>
          <a:p>
            <a:pPr lvl="0" algn="ctr"/>
            <a:r>
              <a:rPr lang="ru-RU" sz="32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театрализованной деятельности для </a:t>
            </a:r>
            <a:r>
              <a:rPr lang="ru-RU" sz="32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старшей группы</a:t>
            </a:r>
            <a:endParaRPr lang="ru-RU" sz="32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30388" y="3075057"/>
            <a:ext cx="40832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40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Театр и дети »</a:t>
            </a:r>
            <a:endParaRPr lang="ru-RU" sz="4000" b="1" i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90200" y="436510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Бушуева Юлия Петровна</a:t>
            </a:r>
          </a:p>
          <a:p>
            <a:pPr algn="ctr"/>
            <a:r>
              <a:rPr lang="ru-RU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оспитатель</a:t>
            </a:r>
          </a:p>
          <a:p>
            <a:pPr algn="ctr"/>
            <a:r>
              <a:rPr lang="ru-RU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ДОУ Починковского</a:t>
            </a:r>
          </a:p>
          <a:p>
            <a:pPr algn="ctr"/>
            <a:r>
              <a:rPr lang="ru-RU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детского сада №2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90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22" y="0"/>
            <a:ext cx="9175822" cy="689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836713"/>
            <a:ext cx="5256583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07704" y="1028343"/>
            <a:ext cx="65527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современного этапа развития системы дошкольного образования характерны поиск и разработка новых технологий обучения и воспитания детей. При этом в качестве приоритетного используется 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деятельностный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 к личности ребенка. Одним из видов детской деятельности, широко используемой в процессе воспитания и всестороннего развития детей является театрализованная.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театрализованная деятельность позволяет решать многие педагогические задачи: формирование выразительной речи, интеллектуальное, нравственное и художественно – эстетическое воспитание.</a:t>
            </a:r>
          </a:p>
        </p:txBody>
      </p:sp>
    </p:spTree>
    <p:extLst>
      <p:ext uri="{BB962C8B-B14F-4D97-AF65-F5344CB8AC3E}">
        <p14:creationId xmlns:p14="http://schemas.microsoft.com/office/powerpoint/2010/main" val="75159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1052736"/>
            <a:ext cx="617443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 проекта -</a:t>
            </a:r>
          </a:p>
          <a:p>
            <a:pPr algn="ctr"/>
            <a:endParaRPr lang="ru-RU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развития творческих способностей детей.</a:t>
            </a:r>
          </a:p>
          <a:p>
            <a:pPr algn="ctr"/>
            <a:r>
              <a:rPr lang="ru-RU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проекта - </a:t>
            </a:r>
            <a:endParaRPr lang="ru-RU" sz="24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еатрализованная деятельность как средство развития творческих способностей детей старшего возраста.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000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11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1052736"/>
            <a:ext cx="6174432" cy="5770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Проблемные вопросы:</a:t>
            </a:r>
          </a:p>
          <a:p>
            <a:pPr algn="ctr"/>
            <a:endParaRPr lang="ru-RU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Поверхностное отношение детей к театру и театрализованной деятельности.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Несформированные умения детей в «актерском мастерстве».</a:t>
            </a:r>
          </a:p>
          <a:p>
            <a:pPr>
              <a:lnSpc>
                <a:spcPct val="150000"/>
              </a:lnSpc>
            </a:pP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Поверхностные знания детей о разных видах театра.</a:t>
            </a:r>
            <a:endParaRPr lang="ru-RU" sz="24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30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5816" y="1052736"/>
            <a:ext cx="525658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</a:p>
          <a:p>
            <a:pPr>
              <a:lnSpc>
                <a:spcPct val="150000"/>
              </a:lnSpc>
            </a:pPr>
            <a:r>
              <a:rPr lang="ru-RU" sz="24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детей интереса к театру и театрализованной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85711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139952" y="764704"/>
            <a:ext cx="338437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1287924"/>
            <a:ext cx="61926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FF00"/>
              </a:buClr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Вызвать у детей интерес к театрализованной деятельности.</a:t>
            </a:r>
          </a:p>
          <a:p>
            <a:pPr>
              <a:buClr>
                <a:srgbClr val="FFFF00"/>
              </a:buClr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детей с видами театра.</a:t>
            </a:r>
          </a:p>
          <a:p>
            <a:pPr>
              <a:buClr>
                <a:srgbClr val="FFFF00"/>
              </a:buClr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Привить детям первичные навыки в области театрального искусства( использование мимики, жестов, голоса).</a:t>
            </a:r>
          </a:p>
          <a:p>
            <a:pPr>
              <a:buClr>
                <a:srgbClr val="FFFF00"/>
              </a:buClr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у детей артистические навыки.</a:t>
            </a:r>
          </a:p>
          <a:p>
            <a:pPr>
              <a:buClr>
                <a:srgbClr val="FFFF00"/>
              </a:buClr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память, выразительную грамотную речь, словарный запас.</a:t>
            </a:r>
          </a:p>
          <a:p>
            <a:pPr>
              <a:buClr>
                <a:srgbClr val="FFFF00"/>
              </a:buClr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уверенность в себе, положительную самооценку.</a:t>
            </a:r>
          </a:p>
          <a:p>
            <a:pPr>
              <a:buClr>
                <a:srgbClr val="FFFF00"/>
              </a:buClr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Привлечь родителей к организации выставки поделок «Моя любимая сказка».</a:t>
            </a:r>
          </a:p>
          <a:p>
            <a:pPr>
              <a:buClr>
                <a:srgbClr val="FFFF00"/>
              </a:buClr>
              <a:buFont typeface="Wingdings" pitchFamily="2" charset="2"/>
              <a:buChar char="Ø"/>
            </a:pPr>
            <a:endParaRPr lang="ru-RU" b="1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53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1052736"/>
            <a:ext cx="617443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Исполнители и  </a:t>
            </a:r>
            <a:r>
              <a:rPr lang="ru-RU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частники проекта</a:t>
            </a:r>
          </a:p>
          <a:p>
            <a:pPr algn="ctr"/>
            <a:endParaRPr lang="ru-RU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старшей группы группы, педагог дополнительного образования,</a:t>
            </a:r>
          </a:p>
          <a:p>
            <a:pPr algn="ctr"/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родители</a:t>
            </a:r>
            <a:r>
              <a:rPr lang="ru-RU" sz="20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воспитанников.</a:t>
            </a:r>
          </a:p>
          <a:p>
            <a:pPr algn="ctr"/>
            <a:r>
              <a:rPr lang="ru-RU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проекта</a:t>
            </a:r>
            <a:endParaRPr lang="ru-RU" sz="24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среднесрочный, творческий, групповой.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проекта</a:t>
            </a:r>
          </a:p>
          <a:p>
            <a:pPr algn="ctr"/>
            <a:endParaRPr lang="ru-RU" sz="28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оябрь 2016г. – апрель 2017г.</a:t>
            </a:r>
            <a:endParaRPr lang="ru-RU" sz="2000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79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1052736"/>
            <a:ext cx="617443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с детьми:</a:t>
            </a:r>
          </a:p>
          <a:p>
            <a:pPr algn="ctr"/>
            <a:endParaRPr lang="ru-RU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Беседа о театре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художественной литературы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развитие интонационной выразительности речи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Театрализованные игры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Воображаемые путешествия по театру</a:t>
            </a:r>
          </a:p>
          <a:p>
            <a:pPr marL="342900" indent="-342900" algn="ctr">
              <a:lnSpc>
                <a:spcPct val="150000"/>
              </a:lnSpc>
              <a:buFontTx/>
              <a:buChar char="-"/>
            </a:pPr>
            <a:r>
              <a:rPr lang="ru-RU" sz="20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 сказки</a:t>
            </a:r>
            <a:endParaRPr lang="ru-RU" sz="2000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17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365"/>
            <a:ext cx="9144000" cy="6866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03848" y="332656"/>
            <a:ext cx="5112568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этапы реализации  проекта: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87824" y="980728"/>
            <a:ext cx="52565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FFFF00"/>
              </a:buClr>
              <a:buFont typeface="Wingdings" pitchFamily="2" charset="2"/>
              <a:buChar char="v"/>
            </a:pPr>
            <a:endParaRPr lang="ru-RU" sz="2400" b="1" u="sng" dirty="0" smtClean="0">
              <a:solidFill>
                <a:srgbClr val="00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>
                <a:srgbClr val="FFFF00"/>
              </a:buClr>
            </a:pPr>
            <a:r>
              <a:rPr lang="ru-RU" sz="2400" b="1" u="sng" dirty="0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 этап(ноябрь-декабрь 2016г.):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FF00"/>
              </a:buClr>
            </a:pPr>
            <a:r>
              <a:rPr lang="ru-RU" sz="24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Постановка целей, определение актуальности и значимости проекта.</a:t>
            </a:r>
            <a:endParaRPr lang="ru-RU" sz="24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FF00"/>
              </a:buClr>
            </a:pPr>
            <a:r>
              <a:rPr lang="ru-RU" sz="24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Изучение </a:t>
            </a:r>
            <a:r>
              <a:rPr lang="ru-RU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методической литературы по </a:t>
            </a:r>
            <a:r>
              <a:rPr lang="ru-RU" sz="24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теме.</a:t>
            </a:r>
            <a:endParaRPr lang="ru-RU" sz="24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FFFF00"/>
              </a:buClr>
            </a:pPr>
            <a:r>
              <a:rPr lang="ru-RU" sz="24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Планирование и организация деятельности по ознакомлению детей театрализованной игре.</a:t>
            </a:r>
            <a:endParaRPr lang="ru-RU" sz="24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07705" y="3356992"/>
            <a:ext cx="244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u="sng" dirty="0">
              <a:solidFill>
                <a:srgbClr val="00CC00"/>
              </a:solidFill>
              <a:latin typeface="Impac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1640" y="2458056"/>
            <a:ext cx="6912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63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1196752"/>
            <a:ext cx="4392488" cy="3456384"/>
          </a:xfrm>
          <a:prstGeom prst="rect">
            <a:avLst/>
          </a:prstGeom>
        </p:spPr>
      </p:pic>
      <p:pic>
        <p:nvPicPr>
          <p:cNvPr id="6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8714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771800" y="1289952"/>
            <a:ext cx="6048672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этап(январь-         февраль 2017г.):</a:t>
            </a:r>
          </a:p>
          <a:p>
            <a:pPr lvl="0"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Прочтение детям сказок. Беседа-рассуждение.</a:t>
            </a:r>
          </a:p>
          <a:p>
            <a:pPr lvl="0"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иллюстраций со сказочными персонажами. Беседа-описание.</a:t>
            </a:r>
          </a:p>
          <a:p>
            <a:pPr lvl="0"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театрализованных игр.</a:t>
            </a:r>
          </a:p>
          <a:p>
            <a:pPr lvl="0"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 педагогом презентации о театре.</a:t>
            </a:r>
          </a:p>
          <a:p>
            <a:pPr lvl="0"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картотеки театрализованных игр и этюдов.</a:t>
            </a:r>
          </a:p>
          <a:p>
            <a:pPr lvl="0"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 для родителей.</a:t>
            </a:r>
          </a:p>
          <a:p>
            <a:pPr lvl="0">
              <a:buFont typeface="Wingdings" pitchFamily="2" charset="2"/>
              <a:buChar char="v"/>
            </a:pP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детьми совместно с родителями поделок «Моя любимая сказка».</a:t>
            </a:r>
          </a:p>
          <a:p>
            <a:pPr lvl="0"/>
            <a:endParaRPr lang="ru-RU" b="1" i="1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36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91880" y="908720"/>
            <a:ext cx="4392488" cy="41549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Заключительный этап(апрель 2017г.)</a:t>
            </a:r>
          </a:p>
          <a:p>
            <a:pPr algn="ctr"/>
            <a:r>
              <a:rPr lang="ru-RU" sz="24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1.Организация выставки «Моя любимая сказка»</a:t>
            </a:r>
          </a:p>
          <a:p>
            <a:r>
              <a:rPr lang="ru-RU" sz="24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Показ сказки</a:t>
            </a:r>
          </a:p>
          <a:p>
            <a:r>
              <a:rPr lang="ru-RU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Оформление фотоотчета</a:t>
            </a:r>
          </a:p>
          <a:p>
            <a:pPr algn="ctr"/>
            <a:endParaRPr lang="ru-RU" sz="2800" b="1" u="sng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u="sng" dirty="0" smtClean="0">
              <a:solidFill>
                <a:srgbClr val="00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u="sng" dirty="0">
              <a:solidFill>
                <a:srgbClr val="00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u="sng" dirty="0">
              <a:solidFill>
                <a:srgbClr val="00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80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59832" y="980728"/>
            <a:ext cx="46805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</a:t>
            </a: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сказок и рассматривание иллюстраций</a:t>
            </a:r>
          </a:p>
          <a:p>
            <a:endParaRPr lang="ru-RU" sz="2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9\Desktop\фото\IMG_20170524_1516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61048"/>
            <a:ext cx="3781155" cy="212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9\Desktop\фото\IMG_20170524_151716 — коп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9587" y="1941901"/>
            <a:ext cx="3926629" cy="220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280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14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7904" y="980728"/>
            <a:ext cx="3024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350060"/>
            <a:ext cx="64807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Театрализованные игры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Игра «Тень»                              Игра «Зеркало»</a:t>
            </a:r>
            <a:endParaRPr lang="ru-RU" sz="20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9\Desktop\фото\IMG_20170522_1522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56176" y="2492896"/>
            <a:ext cx="223224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9\Desktop\фото\IMG_20170522_1524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517698"/>
            <a:ext cx="4159168" cy="2339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58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7904" y="980728"/>
            <a:ext cx="3024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350060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Картотека театрализованных игр  и этюдов </a:t>
            </a:r>
            <a:endParaRPr lang="ru-RU" sz="20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9\Desktop\фото\IMG_20170310_1446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3707129" y="1080231"/>
            <a:ext cx="3192159" cy="5393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208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7904" y="980728"/>
            <a:ext cx="3024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350060"/>
            <a:ext cx="64807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 для родителей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«Значение театрализованной деятельности в воспитании и развитии детей дошкольного возраста»</a:t>
            </a: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i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«Как устроить театр дома» </a:t>
            </a:r>
            <a:endParaRPr lang="ru-RU" sz="20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9\Desktop\фото\IMG_20170313_1409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038" y="3690028"/>
            <a:ext cx="2628322" cy="204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68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7904" y="980728"/>
            <a:ext cx="3024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350060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«Моя любимая сказка»</a:t>
            </a:r>
            <a:endParaRPr lang="ru-RU" sz="20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9\Desktop\фото\IMG_20170403_1301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120" y="1988840"/>
            <a:ext cx="5560279" cy="382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29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07904" y="980728"/>
            <a:ext cx="3024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350060"/>
            <a:ext cx="64807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Пасхальная сказка «Теремок» </a:t>
            </a:r>
            <a:endParaRPr lang="ru-RU" sz="2000" b="1" i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0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9\Desktop\фото сказки\20174201029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776" y="1844824"/>
            <a:ext cx="6612419" cy="371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40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Всё для фотошопа, фотошоп, photosh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266"/>
            <a:ext cx="9144000" cy="68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4907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980728"/>
            <a:ext cx="4968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Impact" pitchFamily="34" charset="0"/>
              </a:rPr>
              <a:t>Результат  проведенной  работы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71890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87824" y="1700808"/>
            <a:ext cx="50405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buClr>
                <a:srgbClr val="FFFF00"/>
              </a:buClr>
            </a:pPr>
            <a:endParaRPr lang="ru-RU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Clr>
                <a:srgbClr val="FFFF00"/>
              </a:buClr>
              <a:buFont typeface="Wingdings" pitchFamily="2" charset="2"/>
              <a:buChar char="v"/>
            </a:pP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Сформирована система знаний о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театре и театральных профессиях.</a:t>
            </a:r>
            <a:endParaRPr lang="ru-RU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Clr>
                <a:srgbClr val="FFFF00"/>
              </a:buClr>
              <a:buFont typeface="Wingdings" pitchFamily="2" charset="2"/>
              <a:buChar char="v"/>
            </a:pPr>
            <a:r>
              <a:rPr lang="ru-RU" sz="2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Стали более совершенными детские исполнительские умения, развито чувство партнерства.</a:t>
            </a:r>
            <a:endParaRPr lang="ru-RU" sz="24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37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509</Words>
  <Application>Microsoft Office PowerPoint</Application>
  <PresentationFormat>Экран (4:3)</PresentationFormat>
  <Paragraphs>102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Impact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Детский сад 2</cp:lastModifiedBy>
  <cp:revision>76</cp:revision>
  <dcterms:created xsi:type="dcterms:W3CDTF">2014-11-22T17:39:51Z</dcterms:created>
  <dcterms:modified xsi:type="dcterms:W3CDTF">2021-03-03T13:11:34Z</dcterms:modified>
</cp:coreProperties>
</file>